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Default Extension="tiff" ContentType="image/tiff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7" r:id="rId2"/>
    <p:sldId id="266" r:id="rId3"/>
    <p:sldId id="267" r:id="rId4"/>
    <p:sldId id="268" r:id="rId5"/>
    <p:sldId id="269" r:id="rId6"/>
    <p:sldId id="256" r:id="rId7"/>
    <p:sldId id="258" r:id="rId8"/>
    <p:sldId id="259" r:id="rId9"/>
    <p:sldId id="260" r:id="rId10"/>
    <p:sldId id="261" r:id="rId11"/>
    <p:sldId id="264" r:id="rId12"/>
    <p:sldId id="263" r:id="rId13"/>
    <p:sldId id="262" r:id="rId14"/>
    <p:sldId id="265" r:id="rId15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660E5B-6CBC-47DC-B085-6D02820300B1}" type="datetimeFigureOut">
              <a:rPr lang="it-IT" smtClean="0"/>
              <a:pPr/>
              <a:t>04/08/2010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F2A1C0-98A7-42D1-9F46-145D0DDD0486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F2A1C0-98A7-42D1-9F46-145D0DDD0486}" type="slidenum">
              <a:rPr lang="it-IT" smtClean="0"/>
              <a:pPr/>
              <a:t>1</a:t>
            </a:fld>
            <a:endParaRPr lang="it-IT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F2A1C0-98A7-42D1-9F46-145D0DDD0486}" type="slidenum">
              <a:rPr lang="it-IT" smtClean="0"/>
              <a:pPr/>
              <a:t>10</a:t>
            </a:fld>
            <a:endParaRPr lang="it-IT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F2A1C0-98A7-42D1-9F46-145D0DDD0486}" type="slidenum">
              <a:rPr lang="it-IT" smtClean="0"/>
              <a:pPr/>
              <a:t>11</a:t>
            </a:fld>
            <a:endParaRPr lang="it-IT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F2A1C0-98A7-42D1-9F46-145D0DDD0486}" type="slidenum">
              <a:rPr lang="it-IT" smtClean="0"/>
              <a:pPr/>
              <a:t>12</a:t>
            </a:fld>
            <a:endParaRPr lang="it-IT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F2A1C0-98A7-42D1-9F46-145D0DDD0486}" type="slidenum">
              <a:rPr lang="it-IT" smtClean="0"/>
              <a:pPr/>
              <a:t>13</a:t>
            </a:fld>
            <a:endParaRPr lang="it-IT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F2A1C0-98A7-42D1-9F46-145D0DDD0486}" type="slidenum">
              <a:rPr lang="it-IT" smtClean="0"/>
              <a:pPr/>
              <a:t>14</a:t>
            </a:fld>
            <a:endParaRPr lang="it-IT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Dalla lunga storia – animaletto simpatico per far giocare i bambini – usato</a:t>
            </a:r>
            <a:r>
              <a:rPr lang="it-IT" baseline="0" dirty="0" smtClean="0"/>
              <a:t> come simbolo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F2A1C0-98A7-42D1-9F46-145D0DDD0486}" type="slidenum">
              <a:rPr lang="it-IT" smtClean="0"/>
              <a:pPr/>
              <a:t>2</a:t>
            </a:fld>
            <a:endParaRPr lang="it-IT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Qualcuno lo trova gustoso – altri un arredo urbano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F2A1C0-98A7-42D1-9F46-145D0DDD0486}" type="slidenum">
              <a:rPr lang="it-IT" smtClean="0"/>
              <a:pPr/>
              <a:t>3</a:t>
            </a:fld>
            <a:endParaRPr lang="it-IT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Per altri è una disgrazia – eppure quando l’ambiente è ostile</a:t>
            </a:r>
            <a:r>
              <a:rPr lang="it-IT" baseline="0" dirty="0" smtClean="0"/>
              <a:t> sparisce e si nasconde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F2A1C0-98A7-42D1-9F46-145D0DDD0486}" type="slidenum">
              <a:rPr lang="it-IT" smtClean="0"/>
              <a:pPr/>
              <a:t>4</a:t>
            </a:fld>
            <a:endParaRPr lang="it-IT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Si chiude in se stesso, si nasconde appartato,</a:t>
            </a:r>
            <a:r>
              <a:rPr lang="it-IT" baseline="0" dirty="0" smtClean="0"/>
              <a:t> va in letargo – ma con l’ambiente favorevole esce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F2A1C0-98A7-42D1-9F46-145D0DDD0486}" type="slidenum">
              <a:rPr lang="it-IT" smtClean="0"/>
              <a:pPr/>
              <a:t>5</a:t>
            </a:fld>
            <a:endParaRPr lang="it-IT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Allora si distende e </a:t>
            </a:r>
            <a:r>
              <a:rPr lang="it-IT" baseline="0" dirty="0" smtClean="0"/>
              <a:t> </a:t>
            </a:r>
            <a:r>
              <a:rPr lang="it-IT" dirty="0" smtClean="0"/>
              <a:t>cammina – avanti agli ostacoli si ferma e si chiude nel</a:t>
            </a:r>
            <a:r>
              <a:rPr lang="it-IT" baseline="0" dirty="0" smtClean="0"/>
              <a:t> suo guscio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F2A1C0-98A7-42D1-9F46-145D0DDD0486}" type="slidenum">
              <a:rPr lang="it-IT" smtClean="0"/>
              <a:pPr/>
              <a:t>6</a:t>
            </a:fld>
            <a:endParaRPr lang="it-IT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F2A1C0-98A7-42D1-9F46-145D0DDD0486}" type="slidenum">
              <a:rPr lang="it-IT" smtClean="0"/>
              <a:pPr/>
              <a:t>7</a:t>
            </a:fld>
            <a:endParaRPr lang="it-IT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F2A1C0-98A7-42D1-9F46-145D0DDD0486}" type="slidenum">
              <a:rPr lang="it-IT" smtClean="0"/>
              <a:pPr/>
              <a:t>8</a:t>
            </a:fld>
            <a:endParaRPr lang="it-IT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F2A1C0-98A7-42D1-9F46-145D0DDD0486}" type="slidenum">
              <a:rPr lang="it-IT" smtClean="0"/>
              <a:pPr/>
              <a:t>9</a:t>
            </a:fld>
            <a:endParaRPr lang="it-I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3B99E-972E-4E33-BC3A-349ED62CF541}" type="datetimeFigureOut">
              <a:rPr lang="it-IT" smtClean="0"/>
              <a:pPr/>
              <a:t>04/08/2010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246F53-175A-44BF-9903-6BF86B919E23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3B99E-972E-4E33-BC3A-349ED62CF541}" type="datetimeFigureOut">
              <a:rPr lang="it-IT" smtClean="0"/>
              <a:pPr/>
              <a:t>04/08/2010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246F53-175A-44BF-9903-6BF86B919E23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3B99E-972E-4E33-BC3A-349ED62CF541}" type="datetimeFigureOut">
              <a:rPr lang="it-IT" smtClean="0"/>
              <a:pPr/>
              <a:t>04/08/2010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246F53-175A-44BF-9903-6BF86B919E23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3B99E-972E-4E33-BC3A-349ED62CF541}" type="datetimeFigureOut">
              <a:rPr lang="it-IT" smtClean="0"/>
              <a:pPr/>
              <a:t>04/08/2010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246F53-175A-44BF-9903-6BF86B919E23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3B99E-972E-4E33-BC3A-349ED62CF541}" type="datetimeFigureOut">
              <a:rPr lang="it-IT" smtClean="0"/>
              <a:pPr/>
              <a:t>04/08/2010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246F53-175A-44BF-9903-6BF86B919E23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3B99E-972E-4E33-BC3A-349ED62CF541}" type="datetimeFigureOut">
              <a:rPr lang="it-IT" smtClean="0"/>
              <a:pPr/>
              <a:t>04/08/2010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246F53-175A-44BF-9903-6BF86B919E23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3B99E-972E-4E33-BC3A-349ED62CF541}" type="datetimeFigureOut">
              <a:rPr lang="it-IT" smtClean="0"/>
              <a:pPr/>
              <a:t>04/08/2010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246F53-175A-44BF-9903-6BF86B919E23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3B99E-972E-4E33-BC3A-349ED62CF541}" type="datetimeFigureOut">
              <a:rPr lang="it-IT" smtClean="0"/>
              <a:pPr/>
              <a:t>04/08/2010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246F53-175A-44BF-9903-6BF86B919E23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3B99E-972E-4E33-BC3A-349ED62CF541}" type="datetimeFigureOut">
              <a:rPr lang="it-IT" smtClean="0"/>
              <a:pPr/>
              <a:t>04/08/2010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246F53-175A-44BF-9903-6BF86B919E23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3B99E-972E-4E33-BC3A-349ED62CF541}" type="datetimeFigureOut">
              <a:rPr lang="it-IT" smtClean="0"/>
              <a:pPr/>
              <a:t>04/08/2010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246F53-175A-44BF-9903-6BF86B919E23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3B99E-972E-4E33-BC3A-349ED62CF541}" type="datetimeFigureOut">
              <a:rPr lang="it-IT" smtClean="0"/>
              <a:pPr/>
              <a:t>04/08/2010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246F53-175A-44BF-9903-6BF86B919E23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gi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B3B99E-972E-4E33-BC3A-349ED62CF541}" type="datetimeFigureOut">
              <a:rPr lang="it-IT" smtClean="0"/>
              <a:pPr/>
              <a:t>04/08/2010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246F53-175A-44BF-9903-6BF86B919E23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tif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gif"/><Relationship Id="rId3" Type="http://schemas.openxmlformats.org/officeDocument/2006/relationships/image" Target="../media/image18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emf"/><Relationship Id="rId10" Type="http://schemas.openxmlformats.org/officeDocument/2006/relationships/image" Target="../media/image27.gif"/><Relationship Id="rId4" Type="http://schemas.openxmlformats.org/officeDocument/2006/relationships/image" Target="../media/image21.emf"/><Relationship Id="rId9" Type="http://schemas.openxmlformats.org/officeDocument/2006/relationships/image" Target="../media/image26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gif"/><Relationship Id="rId3" Type="http://schemas.openxmlformats.org/officeDocument/2006/relationships/image" Target="../media/image18.png"/><Relationship Id="rId7" Type="http://schemas.openxmlformats.org/officeDocument/2006/relationships/image" Target="../media/image27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gif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jesienny_slimak_fda8d9ff3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2844" y="196889"/>
            <a:ext cx="4717783" cy="6375383"/>
          </a:xfrm>
          <a:prstGeom prst="rect">
            <a:avLst/>
          </a:prstGeom>
        </p:spPr>
      </p:pic>
      <p:sp>
        <p:nvSpPr>
          <p:cNvPr id="6" name="CasellaDiTesto 5"/>
          <p:cNvSpPr txBox="1"/>
          <p:nvPr/>
        </p:nvSpPr>
        <p:spPr>
          <a:xfrm>
            <a:off x="5072066" y="3786190"/>
            <a:ext cx="378621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5400" b="1" dirty="0" smtClean="0">
                <a:solidFill>
                  <a:schemeClr val="accent6">
                    <a:lumMod val="50000"/>
                  </a:schemeClr>
                </a:solidFill>
                <a:latin typeface="Gigi" pitchFamily="82" charset="0"/>
              </a:rPr>
              <a:t>Come </a:t>
            </a:r>
          </a:p>
          <a:p>
            <a:r>
              <a:rPr lang="it-IT" sz="5400" b="1" dirty="0" smtClean="0">
                <a:solidFill>
                  <a:schemeClr val="accent6">
                    <a:lumMod val="50000"/>
                  </a:schemeClr>
                </a:solidFill>
                <a:latin typeface="Gigi" pitchFamily="82" charset="0"/>
              </a:rPr>
              <a:t>una chiocciolina</a:t>
            </a:r>
            <a:endParaRPr lang="it-IT" sz="5400" b="1" dirty="0">
              <a:solidFill>
                <a:schemeClr val="accent6">
                  <a:lumMod val="50000"/>
                </a:schemeClr>
              </a:solidFill>
              <a:latin typeface="Gigi" pitchFamily="82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4572000" y="188640"/>
            <a:ext cx="4248472" cy="30839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it-IT" sz="2400" dirty="0" smtClean="0"/>
              <a:t>Vi sono valori, significati della vita, aspettative, relazioni nella Gente del viaggio che raccontano, </a:t>
            </a:r>
            <a:r>
              <a:rPr lang="it-IT" sz="2400" b="1" dirty="0" smtClean="0"/>
              <a:t>a chi si è messo al loro ascolto</a:t>
            </a:r>
            <a:r>
              <a:rPr lang="it-IT" sz="2400" dirty="0" smtClean="0"/>
              <a:t>, quanto Dio sia presente in questo mondo, </a:t>
            </a:r>
            <a:r>
              <a:rPr lang="it-IT" sz="2400" b="1" dirty="0" smtClean="0"/>
              <a:t>quanta strada il Signore Gesù, pellegrino nascosto agli occhi,  ha percorso con loro</a:t>
            </a:r>
            <a:r>
              <a:rPr lang="it-IT" sz="2400" dirty="0" smtClean="0"/>
              <a:t>.</a:t>
            </a:r>
          </a:p>
        </p:txBody>
      </p:sp>
      <p:sp>
        <p:nvSpPr>
          <p:cNvPr id="5" name="CasellaDiTesto 4"/>
          <p:cNvSpPr txBox="1"/>
          <p:nvPr/>
        </p:nvSpPr>
        <p:spPr>
          <a:xfrm>
            <a:off x="251520" y="3645024"/>
            <a:ext cx="4176464" cy="27515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it-IT" sz="2400" dirty="0" smtClean="0"/>
              <a:t>Il senso missionario e la coscienza delle Chiese locali che sanno esprimere accoglienza, rispetto, stima e amicizia con queste persone di passaggio, può permettere la scoperta del </a:t>
            </a:r>
            <a:r>
              <a:rPr lang="it-IT" sz="2400" b="1" dirty="0" smtClean="0"/>
              <a:t>Dio che opera “nonostante l’uomo” </a:t>
            </a:r>
            <a:r>
              <a:rPr lang="it-IT" sz="2400" dirty="0" smtClean="0"/>
              <a:t>.</a:t>
            </a:r>
          </a:p>
        </p:txBody>
      </p:sp>
      <p:pic>
        <p:nvPicPr>
          <p:cNvPr id="7" name="Immagine 6" descr="Emmaus f.jpg"/>
          <p:cNvPicPr>
            <a:picLocks noChangeAspect="1"/>
          </p:cNvPicPr>
          <p:nvPr/>
        </p:nvPicPr>
        <p:blipFill>
          <a:blip r:embed="rId3" cstate="print"/>
          <a:srcRect r="23068"/>
          <a:stretch>
            <a:fillRect/>
          </a:stretch>
        </p:blipFill>
        <p:spPr>
          <a:xfrm>
            <a:off x="1187624" y="260648"/>
            <a:ext cx="3240360" cy="3090752"/>
          </a:xfrm>
          <a:prstGeom prst="rect">
            <a:avLst/>
          </a:prstGeom>
        </p:spPr>
      </p:pic>
      <p:pic>
        <p:nvPicPr>
          <p:cNvPr id="12" name="Immagine 11" descr="chagall-marc-blauer-zirkus-ausschnitt-260034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6016" y="3573016"/>
            <a:ext cx="2338010" cy="3016787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179512" y="2420889"/>
            <a:ext cx="8784976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smtClean="0"/>
              <a:t>Incontrare la gente del circo e del lunapark significa: </a:t>
            </a:r>
          </a:p>
          <a:p>
            <a:pPr lvl="1">
              <a:buFont typeface="Arial" pitchFamily="34" charset="0"/>
              <a:buChar char="•"/>
            </a:pPr>
            <a:r>
              <a:rPr lang="it-IT" sz="2400" dirty="0" smtClean="0"/>
              <a:t> uscire dal proprio ambito, anche mentale, dal proprio luogo per raggiungere una periferia territoriale ed umana, </a:t>
            </a:r>
          </a:p>
          <a:p>
            <a:pPr lvl="1">
              <a:buFont typeface="Arial" pitchFamily="34" charset="0"/>
              <a:buChar char="•"/>
            </a:pPr>
            <a:r>
              <a:rPr lang="it-IT" sz="2400" dirty="0" smtClean="0"/>
              <a:t> uscire da un luogo che è mio che riconosco, per un luogo che non è di nessuno e che non riconosco, </a:t>
            </a:r>
          </a:p>
          <a:p>
            <a:pPr lvl="1">
              <a:buFont typeface="Arial" pitchFamily="34" charset="0"/>
              <a:buChar char="•"/>
            </a:pPr>
            <a:r>
              <a:rPr lang="it-IT" sz="2400" dirty="0" smtClean="0"/>
              <a:t> passare dal definito all’indefinito, dalla stabile al provvisorio, dallo statico al dinamico; </a:t>
            </a:r>
          </a:p>
          <a:p>
            <a:pPr lvl="1">
              <a:buFont typeface="Arial" pitchFamily="34" charset="0"/>
              <a:buChar char="•"/>
            </a:pPr>
            <a:r>
              <a:rPr lang="it-IT" sz="2400" dirty="0" smtClean="0"/>
              <a:t> riscoprire la semplicità della propria umanità, </a:t>
            </a:r>
          </a:p>
          <a:p>
            <a:pPr lvl="1">
              <a:buFont typeface="Arial" pitchFamily="34" charset="0"/>
              <a:buChar char="•"/>
            </a:pPr>
            <a:r>
              <a:rPr lang="it-IT" sz="2400" dirty="0" smtClean="0"/>
              <a:t>vedere il mondo, gli altri ed il creato con armonia rinnovata,</a:t>
            </a:r>
          </a:p>
          <a:p>
            <a:pPr lvl="1">
              <a:buFont typeface="Arial" pitchFamily="34" charset="0"/>
              <a:buChar char="•"/>
            </a:pPr>
            <a:r>
              <a:rPr lang="it-IT" sz="2400" dirty="0" smtClean="0"/>
              <a:t>riscoprire le radici della nostra fede  (Esodo),</a:t>
            </a:r>
          </a:p>
          <a:p>
            <a:pPr lvl="1">
              <a:buFont typeface="Arial" pitchFamily="34" charset="0"/>
              <a:buChar char="•"/>
            </a:pPr>
            <a:r>
              <a:rPr lang="it-IT" sz="2400" dirty="0" smtClean="0"/>
              <a:t>leggere il vangelo e la vita con un’ ottica altra.</a:t>
            </a:r>
          </a:p>
        </p:txBody>
      </p:sp>
      <p:pic>
        <p:nvPicPr>
          <p:cNvPr id="5" name="Immagine 4" descr="ilcirco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188640"/>
            <a:ext cx="4255728" cy="2201602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4716016" y="3789040"/>
            <a:ext cx="424847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 smtClean="0"/>
              <a:t>Le persone vanno </a:t>
            </a:r>
            <a:r>
              <a:rPr lang="it-IT" sz="2000" b="1" dirty="0" smtClean="0"/>
              <a:t>incontrate, conosciute, amate</a:t>
            </a:r>
            <a:r>
              <a:rPr lang="it-IT" sz="2000" dirty="0" smtClean="0"/>
              <a:t>, </a:t>
            </a:r>
          </a:p>
          <a:p>
            <a:r>
              <a:rPr lang="it-IT" sz="2000" dirty="0" smtClean="0"/>
              <a:t>allora si scoprono angoli della loro vita, </a:t>
            </a:r>
          </a:p>
          <a:p>
            <a:r>
              <a:rPr lang="it-IT" sz="2000" dirty="0" smtClean="0"/>
              <a:t>i “segreti” del mestiere che li rende così particolari nelle loro esibizioni, </a:t>
            </a:r>
          </a:p>
          <a:p>
            <a:r>
              <a:rPr lang="it-IT" sz="2000" dirty="0" smtClean="0"/>
              <a:t>nel rapporto con gli animali, </a:t>
            </a:r>
          </a:p>
          <a:p>
            <a:r>
              <a:rPr lang="it-IT" sz="2000" dirty="0" smtClean="0"/>
              <a:t>nel rapporto con il pubblico ed i clienti</a:t>
            </a:r>
            <a:r>
              <a:rPr lang="it-IT" sz="2000" dirty="0" smtClean="0"/>
              <a:t>.</a:t>
            </a:r>
          </a:p>
          <a:p>
            <a:r>
              <a:rPr lang="it-IT" sz="2000" b="1" dirty="0" smtClean="0">
                <a:solidFill>
                  <a:srgbClr val="C00000"/>
                </a:solidFill>
              </a:rPr>
              <a:t>MA BISOGNA METTERSI SOTTO IL TAVOLO ! </a:t>
            </a:r>
            <a:endParaRPr lang="it-IT" sz="2000" b="1" dirty="0" smtClean="0">
              <a:solidFill>
                <a:srgbClr val="C00000"/>
              </a:solidFill>
            </a:endParaRPr>
          </a:p>
        </p:txBody>
      </p:sp>
      <p:pic>
        <p:nvPicPr>
          <p:cNvPr id="4" name="Immagine 3" descr="187A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6016" y="329180"/>
            <a:ext cx="1656184" cy="3339016"/>
          </a:xfrm>
          <a:prstGeom prst="rect">
            <a:avLst/>
          </a:prstGeom>
        </p:spPr>
      </p:pic>
      <p:sp>
        <p:nvSpPr>
          <p:cNvPr id="5" name="CasellaDiTesto 4"/>
          <p:cNvSpPr txBox="1"/>
          <p:nvPr/>
        </p:nvSpPr>
        <p:spPr>
          <a:xfrm>
            <a:off x="179512" y="188640"/>
            <a:ext cx="4248472" cy="423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 smtClean="0"/>
              <a:t>Nel Vangelo di Matteo (15,22-28) una donna Cananea implora la guarigione per la propria figlia, al rifiuto di Gesù la donna porta l’esempio dei cagnolini che si cibano delle briciole cadute dalla tavola dei padroni.</a:t>
            </a:r>
          </a:p>
          <a:p>
            <a:r>
              <a:rPr lang="it-IT" sz="2000" b="1" dirty="0" smtClean="0"/>
              <a:t>La donna fa cambiare l’angolo di visuale dalla tavola a sotto il tavolo</a:t>
            </a:r>
            <a:r>
              <a:rPr lang="it-IT" sz="2000" dirty="0" smtClean="0"/>
              <a:t>, e da qui Gesù compie il miracolo.</a:t>
            </a:r>
          </a:p>
          <a:p>
            <a:endParaRPr lang="it-IT" sz="900" dirty="0" smtClean="0"/>
          </a:p>
          <a:p>
            <a:r>
              <a:rPr lang="it-IT" sz="2000" dirty="0" smtClean="0"/>
              <a:t>La religiosità della Gente del Viaggio è quella delle persone semplici, che si accontentano delle briciole cadute dalla tavola. </a:t>
            </a:r>
            <a:endParaRPr lang="it-IT" sz="2000" dirty="0"/>
          </a:p>
        </p:txBody>
      </p:sp>
      <p:pic>
        <p:nvPicPr>
          <p:cNvPr id="6" name="Immagine 5" descr="frmed-under-table-bd.jpg"/>
          <p:cNvPicPr>
            <a:picLocks noChangeAspect="1"/>
          </p:cNvPicPr>
          <p:nvPr/>
        </p:nvPicPr>
        <p:blipFill>
          <a:blip r:embed="rId4" cstate="print"/>
          <a:srcRect l="9366" t="15322" r="8421" b="15321"/>
          <a:stretch>
            <a:fillRect/>
          </a:stretch>
        </p:blipFill>
        <p:spPr>
          <a:xfrm>
            <a:off x="251520" y="4581128"/>
            <a:ext cx="4228670" cy="1944216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4499992" y="3140968"/>
            <a:ext cx="4427984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 smtClean="0"/>
              <a:t>Siamo dunque chiamati ad andare verso la Gente del Viaggio </a:t>
            </a:r>
            <a:r>
              <a:rPr lang="it-IT" sz="2000" b="1" dirty="0" smtClean="0"/>
              <a:t>per lasciarsi evangelizzare dal mondo in mobilità</a:t>
            </a:r>
            <a:r>
              <a:rPr lang="it-IT" sz="2000" dirty="0" smtClean="0"/>
              <a:t>. </a:t>
            </a:r>
          </a:p>
          <a:p>
            <a:r>
              <a:rPr lang="it-IT" sz="2000" dirty="0" smtClean="0"/>
              <a:t>Noi possediamo la Buona Novella e </a:t>
            </a:r>
            <a:r>
              <a:rPr lang="it-IT" sz="2000" i="1" dirty="0" smtClean="0"/>
              <a:t>“guai a me se non predicassi il vangelo!”</a:t>
            </a:r>
            <a:r>
              <a:rPr lang="it-IT" sz="2000" dirty="0" smtClean="0"/>
              <a:t> (1Cor 9,1) </a:t>
            </a:r>
          </a:p>
          <a:p>
            <a:r>
              <a:rPr lang="it-IT" sz="2000" dirty="0" smtClean="0"/>
              <a:t>Ma siamo tutti in cammino verso una pienezza di verità che ancora non ci appartiene: </a:t>
            </a:r>
            <a:r>
              <a:rPr lang="it-IT" sz="2000" i="1" dirty="0" smtClean="0"/>
              <a:t>”Quando però verrà lo Spirito di verità, egli vi guiderà alla verità tutta intera”</a:t>
            </a:r>
            <a:r>
              <a:rPr lang="it-IT" sz="2000" dirty="0" smtClean="0"/>
              <a:t> (</a:t>
            </a:r>
            <a:r>
              <a:rPr lang="it-IT" sz="2000" dirty="0" err="1" smtClean="0"/>
              <a:t>Gv</a:t>
            </a:r>
            <a:r>
              <a:rPr lang="it-IT" sz="2000" dirty="0" smtClean="0"/>
              <a:t> 16,13).</a:t>
            </a:r>
            <a:endParaRPr lang="it-IT" sz="2000" dirty="0"/>
          </a:p>
        </p:txBody>
      </p:sp>
      <p:sp>
        <p:nvSpPr>
          <p:cNvPr id="3" name="CasellaDiTesto 2"/>
          <p:cNvSpPr txBox="1"/>
          <p:nvPr/>
        </p:nvSpPr>
        <p:spPr>
          <a:xfrm>
            <a:off x="251520" y="188640"/>
            <a:ext cx="432048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 smtClean="0"/>
              <a:t>L’evangelizzazione non è mai a senso unico, non è un insegnamento puro e semplice, ma una catechesi in cui la Parola di Dio </a:t>
            </a:r>
            <a:r>
              <a:rPr lang="it-IT" sz="2000" b="1" dirty="0" smtClean="0"/>
              <a:t>“rimbomba” </a:t>
            </a:r>
            <a:r>
              <a:rPr lang="it-IT" sz="2000" dirty="0" smtClean="0"/>
              <a:t>nei cuori degli uomini e sta a noi percepirne le risonanze, i palpiti ed i sussurri, di ogni cuore, e soprattutto di quelli che fanno fatica ad esprimersi ed emergere in modo evidente.</a:t>
            </a:r>
          </a:p>
        </p:txBody>
      </p:sp>
      <p:pic>
        <p:nvPicPr>
          <p:cNvPr id="4" name="Immagine 3" descr="008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3568" y="4365104"/>
            <a:ext cx="3724920" cy="2288288"/>
          </a:xfrm>
          <a:prstGeom prst="rect">
            <a:avLst/>
          </a:prstGeom>
        </p:spPr>
      </p:pic>
      <p:pic>
        <p:nvPicPr>
          <p:cNvPr id="5" name="Immagine 4" descr="inside-heart-1224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88024" y="1124744"/>
            <a:ext cx="1905000" cy="183832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 descr="ruota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79912" y="548680"/>
            <a:ext cx="3272756" cy="3369547"/>
          </a:xfrm>
          <a:prstGeom prst="rect">
            <a:avLst/>
          </a:prstGeom>
        </p:spPr>
      </p:pic>
      <p:pic>
        <p:nvPicPr>
          <p:cNvPr id="2" name="Immagine 1" descr="436768_f520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1560" y="620688"/>
            <a:ext cx="4953000" cy="4533900"/>
          </a:xfrm>
          <a:prstGeom prst="rect">
            <a:avLst/>
          </a:prstGeom>
        </p:spPr>
      </p:pic>
      <p:pic>
        <p:nvPicPr>
          <p:cNvPr id="6" name="Immagine 5" descr="Snail-3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55776" y="2132856"/>
            <a:ext cx="6388565" cy="3798606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sellaDiTesto 8"/>
          <p:cNvSpPr txBox="1"/>
          <p:nvPr/>
        </p:nvSpPr>
        <p:spPr>
          <a:xfrm>
            <a:off x="5004048" y="980728"/>
            <a:ext cx="35283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200" b="1" dirty="0" smtClean="0">
                <a:solidFill>
                  <a:srgbClr val="00B0F0"/>
                </a:solidFill>
              </a:rPr>
              <a:t>divertente</a:t>
            </a:r>
            <a:endParaRPr lang="it-IT" sz="3200" b="1" dirty="0">
              <a:solidFill>
                <a:srgbClr val="00B0F0"/>
              </a:solidFill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5148064" y="4509120"/>
            <a:ext cx="35283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200" b="1" dirty="0" smtClean="0">
                <a:solidFill>
                  <a:srgbClr val="00B0F0"/>
                </a:solidFill>
              </a:rPr>
              <a:t>Dalla storia antica</a:t>
            </a:r>
            <a:endParaRPr lang="it-IT" sz="3200" b="1" dirty="0">
              <a:solidFill>
                <a:srgbClr val="00B0F0"/>
              </a:solidFill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683568" y="692696"/>
            <a:ext cx="32403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200" b="1" dirty="0" smtClean="0">
                <a:solidFill>
                  <a:srgbClr val="00B0F0"/>
                </a:solidFill>
              </a:rPr>
              <a:t>piace soprattutto ai bambini</a:t>
            </a:r>
            <a:endParaRPr lang="it-IT" sz="3200" b="1" dirty="0">
              <a:solidFill>
                <a:srgbClr val="00B0F0"/>
              </a:solidFill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683568" y="4221088"/>
            <a:ext cx="35283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200" b="1" dirty="0" smtClean="0">
                <a:solidFill>
                  <a:srgbClr val="00B0F0"/>
                </a:solidFill>
              </a:rPr>
              <a:t>Utile per tante sponsorizzazioni</a:t>
            </a:r>
            <a:endParaRPr lang="it-IT" sz="3200" b="1" dirty="0">
              <a:solidFill>
                <a:srgbClr val="00B0F0"/>
              </a:solidFill>
            </a:endParaRPr>
          </a:p>
        </p:txBody>
      </p:sp>
      <p:pic>
        <p:nvPicPr>
          <p:cNvPr id="2" name="Immagine 1" descr="IMG_344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8024" y="3384376"/>
            <a:ext cx="4104456" cy="3078342"/>
          </a:xfrm>
          <a:prstGeom prst="rect">
            <a:avLst/>
          </a:prstGeom>
        </p:spPr>
      </p:pic>
      <p:pic>
        <p:nvPicPr>
          <p:cNvPr id="3" name="Immagine 2" descr="chiocciola9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5576" y="188640"/>
            <a:ext cx="3484984" cy="3136486"/>
          </a:xfrm>
          <a:prstGeom prst="rect">
            <a:avLst/>
          </a:prstGeom>
        </p:spPr>
      </p:pic>
      <p:pic>
        <p:nvPicPr>
          <p:cNvPr id="4" name="Immagine 3" descr="torta276-03t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860032" y="141362"/>
            <a:ext cx="3816424" cy="2867770"/>
          </a:xfrm>
          <a:prstGeom prst="rect">
            <a:avLst/>
          </a:prstGeom>
        </p:spPr>
      </p:pic>
      <p:pic>
        <p:nvPicPr>
          <p:cNvPr id="5" name="Immagine 4" descr="Immagine-82-300x257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55576" y="3456384"/>
            <a:ext cx="3433564" cy="294142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6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sellaDiTesto 8"/>
          <p:cNvSpPr txBox="1"/>
          <p:nvPr/>
        </p:nvSpPr>
        <p:spPr>
          <a:xfrm>
            <a:off x="683568" y="1052736"/>
            <a:ext cx="35283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200" b="1" dirty="0" smtClean="0">
                <a:solidFill>
                  <a:srgbClr val="00B0F0"/>
                </a:solidFill>
              </a:rPr>
              <a:t>Per qualcuno è gustoso</a:t>
            </a:r>
            <a:endParaRPr lang="it-IT" sz="3200" b="1" dirty="0">
              <a:solidFill>
                <a:srgbClr val="00B0F0"/>
              </a:solidFill>
            </a:endParaRPr>
          </a:p>
        </p:txBody>
      </p:sp>
      <p:sp>
        <p:nvSpPr>
          <p:cNvPr id="10" name="CasellaDiTesto 9"/>
          <p:cNvSpPr txBox="1"/>
          <p:nvPr/>
        </p:nvSpPr>
        <p:spPr>
          <a:xfrm>
            <a:off x="5148064" y="4509120"/>
            <a:ext cx="35283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200" b="1" dirty="0" smtClean="0">
                <a:solidFill>
                  <a:srgbClr val="00B0F0"/>
                </a:solidFill>
              </a:rPr>
              <a:t>Per altri solo un arredo urbano</a:t>
            </a:r>
            <a:endParaRPr lang="it-IT" sz="3200" b="1" dirty="0">
              <a:solidFill>
                <a:srgbClr val="00B0F0"/>
              </a:solidFill>
            </a:endParaRPr>
          </a:p>
        </p:txBody>
      </p:sp>
      <p:pic>
        <p:nvPicPr>
          <p:cNvPr id="5" name="Immagine 4" descr="Immagine-82-300x257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5576" y="3456384"/>
            <a:ext cx="3433564" cy="2941420"/>
          </a:xfrm>
          <a:prstGeom prst="rect">
            <a:avLst/>
          </a:prstGeom>
        </p:spPr>
      </p:pic>
      <p:pic>
        <p:nvPicPr>
          <p:cNvPr id="6" name="Immagine 5" descr="00007451-00000001.jpg"/>
          <p:cNvPicPr>
            <a:picLocks noChangeAspect="1"/>
          </p:cNvPicPr>
          <p:nvPr/>
        </p:nvPicPr>
        <p:blipFill>
          <a:blip r:embed="rId4" cstate="print"/>
          <a:srcRect t="30395"/>
          <a:stretch>
            <a:fillRect/>
          </a:stretch>
        </p:blipFill>
        <p:spPr>
          <a:xfrm>
            <a:off x="755576" y="332656"/>
            <a:ext cx="3384376" cy="2968170"/>
          </a:xfrm>
          <a:prstGeom prst="rect">
            <a:avLst/>
          </a:prstGeom>
        </p:spPr>
      </p:pic>
      <p:pic>
        <p:nvPicPr>
          <p:cNvPr id="7" name="Immagine 6" descr="Chiocciole-fucsia-a-Milano-187x25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88024" y="908720"/>
            <a:ext cx="1781175" cy="2381250"/>
          </a:xfrm>
          <a:prstGeom prst="rect">
            <a:avLst/>
          </a:prstGeom>
        </p:spPr>
      </p:pic>
      <p:pic>
        <p:nvPicPr>
          <p:cNvPr id="8" name="Immagine 7" descr="RE-Generation%206540%20copia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788024" y="3429000"/>
            <a:ext cx="3957787" cy="2769872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sellaDiTesto 7"/>
          <p:cNvSpPr txBox="1"/>
          <p:nvPr/>
        </p:nvSpPr>
        <p:spPr>
          <a:xfrm>
            <a:off x="4860032" y="4365104"/>
            <a:ext cx="40324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Per altri è una disgrazia </a:t>
            </a:r>
            <a:endParaRPr lang="it-IT" sz="32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" name="CasellaDiTesto 8"/>
          <p:cNvSpPr txBox="1"/>
          <p:nvPr/>
        </p:nvSpPr>
        <p:spPr>
          <a:xfrm>
            <a:off x="755576" y="908720"/>
            <a:ext cx="345638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eppure quando l’ambiente è ostile sparisce e si nasconde</a:t>
            </a:r>
            <a:endParaRPr lang="it-IT" sz="32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3" name="Immagine 2" descr="3565592793_89ee71836e_b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60032" y="260648"/>
            <a:ext cx="4032448" cy="3024336"/>
          </a:xfrm>
          <a:prstGeom prst="rect">
            <a:avLst/>
          </a:prstGeom>
        </p:spPr>
      </p:pic>
      <p:pic>
        <p:nvPicPr>
          <p:cNvPr id="4" name="Immagine 3" descr="fondo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9552" y="3573016"/>
            <a:ext cx="3948640" cy="2961480"/>
          </a:xfrm>
          <a:prstGeom prst="rect">
            <a:avLst/>
          </a:prstGeom>
        </p:spPr>
      </p:pic>
      <p:pic>
        <p:nvPicPr>
          <p:cNvPr id="5" name="Immagine 4" descr="4767cf472b9c1-helixaspersa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860032" y="3573016"/>
            <a:ext cx="4032448" cy="3014255"/>
          </a:xfrm>
          <a:prstGeom prst="rect">
            <a:avLst/>
          </a:prstGeom>
        </p:spPr>
      </p:pic>
      <p:pic>
        <p:nvPicPr>
          <p:cNvPr id="6" name="Immagine 5" descr="23dbac793721965dmed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39552" y="332656"/>
            <a:ext cx="3888432" cy="2916324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 descr="23dbac793721965dme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552" y="332656"/>
            <a:ext cx="3888432" cy="2916324"/>
          </a:xfrm>
          <a:prstGeom prst="rect">
            <a:avLst/>
          </a:prstGeom>
        </p:spPr>
      </p:pic>
      <p:sp>
        <p:nvSpPr>
          <p:cNvPr id="10" name="CasellaDiTesto 9"/>
          <p:cNvSpPr txBox="1"/>
          <p:nvPr/>
        </p:nvSpPr>
        <p:spPr>
          <a:xfrm>
            <a:off x="4716016" y="4077072"/>
            <a:ext cx="40324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Si chiude in se stesso, </a:t>
            </a:r>
          </a:p>
          <a:p>
            <a:r>
              <a:rPr lang="it-IT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si nasconde appartato, </a:t>
            </a:r>
          </a:p>
          <a:p>
            <a:r>
              <a:rPr lang="it-IT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va in letargo </a:t>
            </a:r>
            <a:endParaRPr lang="it-IT" sz="32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1" name="CasellaDiTesto 10"/>
          <p:cNvSpPr txBox="1"/>
          <p:nvPr/>
        </p:nvSpPr>
        <p:spPr>
          <a:xfrm>
            <a:off x="827584" y="4221088"/>
            <a:ext cx="32403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ma con l’ambiente favorevole </a:t>
            </a:r>
            <a:endParaRPr lang="it-IT" sz="32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2" name="CasellaDiTesto 11"/>
          <p:cNvSpPr txBox="1"/>
          <p:nvPr/>
        </p:nvSpPr>
        <p:spPr>
          <a:xfrm>
            <a:off x="5148064" y="1412776"/>
            <a:ext cx="32403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Esce fuori</a:t>
            </a:r>
            <a:endParaRPr lang="it-IT" sz="32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7" name="Immagine 6" descr="IMG_0999_snail_shell_500.jpg"/>
          <p:cNvPicPr>
            <a:picLocks noChangeAspect="1"/>
          </p:cNvPicPr>
          <p:nvPr/>
        </p:nvPicPr>
        <p:blipFill>
          <a:blip r:embed="rId4" cstate="print"/>
          <a:srcRect l="9072" t="11351" r="13817" b="6920"/>
          <a:stretch>
            <a:fillRect/>
          </a:stretch>
        </p:blipFill>
        <p:spPr>
          <a:xfrm>
            <a:off x="4716016" y="3645024"/>
            <a:ext cx="4080453" cy="2880320"/>
          </a:xfrm>
          <a:prstGeom prst="rect">
            <a:avLst/>
          </a:prstGeom>
        </p:spPr>
      </p:pic>
      <p:pic>
        <p:nvPicPr>
          <p:cNvPr id="8" name="Immagine 7" descr="rugiada.jpg"/>
          <p:cNvPicPr>
            <a:picLocks noChangeAspect="1"/>
          </p:cNvPicPr>
          <p:nvPr/>
        </p:nvPicPr>
        <p:blipFill>
          <a:blip r:embed="rId5" cstate="print"/>
          <a:srcRect t="12689"/>
          <a:stretch>
            <a:fillRect/>
          </a:stretch>
        </p:blipFill>
        <p:spPr>
          <a:xfrm>
            <a:off x="539553" y="3717032"/>
            <a:ext cx="3897543" cy="2845442"/>
          </a:xfrm>
          <a:prstGeom prst="rect">
            <a:avLst/>
          </a:prstGeom>
        </p:spPr>
      </p:pic>
      <p:pic>
        <p:nvPicPr>
          <p:cNvPr id="9" name="Immagine 8" descr="nuovaaspemini577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716017" y="404664"/>
            <a:ext cx="4090916" cy="2723381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 descr="chiocciole-1_jpg_2009910223929_chiocciole-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8974" y="260648"/>
            <a:ext cx="4698522" cy="6264696"/>
          </a:xfrm>
          <a:prstGeom prst="rect">
            <a:avLst/>
          </a:prstGeom>
        </p:spPr>
      </p:pic>
      <p:pic>
        <p:nvPicPr>
          <p:cNvPr id="12" name="Immagine 11" descr="114775-magic-marker-icon-animals-animal-snail.png"/>
          <p:cNvPicPr>
            <a:picLocks noChangeAspect="1"/>
          </p:cNvPicPr>
          <p:nvPr/>
        </p:nvPicPr>
        <p:blipFill>
          <a:blip r:embed="rId4" cstate="print"/>
          <a:srcRect l="7229" t="18073" r="8434" b="20482"/>
          <a:stretch>
            <a:fillRect/>
          </a:stretch>
        </p:blipFill>
        <p:spPr>
          <a:xfrm>
            <a:off x="0" y="0"/>
            <a:ext cx="5000628" cy="3643314"/>
          </a:xfrm>
          <a:prstGeom prst="rect">
            <a:avLst/>
          </a:prstGeom>
        </p:spPr>
      </p:pic>
      <p:sp>
        <p:nvSpPr>
          <p:cNvPr id="9" name="CasellaDiTesto 8"/>
          <p:cNvSpPr txBox="1"/>
          <p:nvPr/>
        </p:nvSpPr>
        <p:spPr>
          <a:xfrm>
            <a:off x="5148064" y="1124744"/>
            <a:ext cx="36724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Allora si distende e  cammina</a:t>
            </a:r>
            <a:endParaRPr lang="it-IT" sz="36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8" name="Immagine 7" descr="common_snail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76056" y="260648"/>
            <a:ext cx="3905278" cy="2928958"/>
          </a:xfrm>
          <a:prstGeom prst="rect">
            <a:avLst/>
          </a:prstGeom>
        </p:spPr>
      </p:pic>
      <p:sp>
        <p:nvSpPr>
          <p:cNvPr id="10" name="CasellaDiTesto 9"/>
          <p:cNvSpPr txBox="1"/>
          <p:nvPr/>
        </p:nvSpPr>
        <p:spPr>
          <a:xfrm>
            <a:off x="5292080" y="4293096"/>
            <a:ext cx="324036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davanti agli ostacoli si ferma e si chiude nel suo guscio</a:t>
            </a:r>
            <a:endParaRPr lang="it-IT" sz="32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6" name="Immagine 5" descr="1264474052QxHfImc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076056" y="3573016"/>
            <a:ext cx="3905235" cy="2928926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114775-magic-marker-icon-animals-animal-snail.png"/>
          <p:cNvPicPr>
            <a:picLocks noChangeAspect="1"/>
          </p:cNvPicPr>
          <p:nvPr/>
        </p:nvPicPr>
        <p:blipFill>
          <a:blip r:embed="rId3" cstate="print"/>
          <a:srcRect l="7229" t="18073" r="8434" b="20482"/>
          <a:stretch>
            <a:fillRect/>
          </a:stretch>
        </p:blipFill>
        <p:spPr>
          <a:xfrm>
            <a:off x="0" y="0"/>
            <a:ext cx="5000628" cy="3643314"/>
          </a:xfrm>
          <a:prstGeom prst="rect">
            <a:avLst/>
          </a:prstGeom>
        </p:spPr>
      </p:pic>
      <p:sp>
        <p:nvSpPr>
          <p:cNvPr id="3" name="CasellaDiTesto 2"/>
          <p:cNvSpPr txBox="1"/>
          <p:nvPr/>
        </p:nvSpPr>
        <p:spPr>
          <a:xfrm>
            <a:off x="4643438" y="2643182"/>
            <a:ext cx="42862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000" b="1" dirty="0" smtClean="0">
                <a:solidFill>
                  <a:schemeClr val="accent6">
                    <a:lumMod val="50000"/>
                  </a:schemeClr>
                </a:solidFill>
                <a:latin typeface="Gigi" pitchFamily="82" charset="0"/>
              </a:rPr>
              <a:t>La gente del viaggio</a:t>
            </a:r>
            <a:endParaRPr lang="it-IT" sz="4000" b="1" dirty="0">
              <a:solidFill>
                <a:schemeClr val="accent6">
                  <a:lumMod val="50000"/>
                </a:schemeClr>
              </a:solidFill>
              <a:latin typeface="Gigi" pitchFamily="82" charset="0"/>
            </a:endParaRPr>
          </a:p>
        </p:txBody>
      </p:sp>
      <p:grpSp>
        <p:nvGrpSpPr>
          <p:cNvPr id="4" name="Gruppo 10"/>
          <p:cNvGrpSpPr/>
          <p:nvPr/>
        </p:nvGrpSpPr>
        <p:grpSpPr>
          <a:xfrm>
            <a:off x="395536" y="3789040"/>
            <a:ext cx="1285884" cy="1285884"/>
            <a:chOff x="4071934" y="4000504"/>
            <a:chExt cx="1285884" cy="1285884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sp>
          <p:nvSpPr>
            <p:cNvPr id="5" name="Ovale 4"/>
            <p:cNvSpPr/>
            <p:nvPr/>
          </p:nvSpPr>
          <p:spPr>
            <a:xfrm>
              <a:off x="4071934" y="4000504"/>
              <a:ext cx="1285884" cy="128588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t-IT"/>
            </a:p>
          </p:txBody>
        </p:sp>
        <p:pic>
          <p:nvPicPr>
            <p:cNvPr id="6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214810" y="4143380"/>
              <a:ext cx="995737" cy="10010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7" name="Gruppo 9"/>
          <p:cNvGrpSpPr/>
          <p:nvPr/>
        </p:nvGrpSpPr>
        <p:grpSpPr>
          <a:xfrm>
            <a:off x="395536" y="5229200"/>
            <a:ext cx="1285884" cy="1285884"/>
            <a:chOff x="1643042" y="3929066"/>
            <a:chExt cx="1285884" cy="1285884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sp>
          <p:nvSpPr>
            <p:cNvPr id="8" name="Ovale 7"/>
            <p:cNvSpPr/>
            <p:nvPr/>
          </p:nvSpPr>
          <p:spPr>
            <a:xfrm>
              <a:off x="1643042" y="3929066"/>
              <a:ext cx="1285884" cy="128588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t-IT"/>
            </a:p>
          </p:txBody>
        </p:sp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857356" y="4071942"/>
              <a:ext cx="929142" cy="9143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10" name="CasellaDiTesto 9"/>
          <p:cNvSpPr txBox="1"/>
          <p:nvPr/>
        </p:nvSpPr>
        <p:spPr>
          <a:xfrm>
            <a:off x="1835696" y="5517232"/>
            <a:ext cx="22860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600" b="1" dirty="0" smtClean="0">
                <a:solidFill>
                  <a:srgbClr val="C00000"/>
                </a:solidFill>
                <a:latin typeface="Gigi" pitchFamily="82" charset="0"/>
              </a:rPr>
              <a:t>Luna </a:t>
            </a:r>
            <a:r>
              <a:rPr lang="it-IT" sz="3600" b="1" dirty="0">
                <a:solidFill>
                  <a:srgbClr val="C00000"/>
                </a:solidFill>
                <a:latin typeface="Gigi" pitchFamily="82" charset="0"/>
              </a:rPr>
              <a:t>P</a:t>
            </a:r>
            <a:r>
              <a:rPr lang="it-IT" sz="3600" b="1" dirty="0" smtClean="0">
                <a:solidFill>
                  <a:srgbClr val="C00000"/>
                </a:solidFill>
                <a:latin typeface="Gigi" pitchFamily="82" charset="0"/>
              </a:rPr>
              <a:t>ark</a:t>
            </a:r>
            <a:endParaRPr lang="it-IT" sz="3600" b="1" dirty="0">
              <a:solidFill>
                <a:srgbClr val="C00000"/>
              </a:solidFill>
              <a:latin typeface="Gigi" pitchFamily="82" charset="0"/>
            </a:endParaRPr>
          </a:p>
        </p:txBody>
      </p:sp>
      <p:sp>
        <p:nvSpPr>
          <p:cNvPr id="11" name="CasellaDiTesto 10"/>
          <p:cNvSpPr txBox="1"/>
          <p:nvPr/>
        </p:nvSpPr>
        <p:spPr>
          <a:xfrm>
            <a:off x="1907704" y="4221088"/>
            <a:ext cx="22860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600" b="1" dirty="0" smtClean="0">
                <a:solidFill>
                  <a:srgbClr val="C00000"/>
                </a:solidFill>
                <a:latin typeface="Gigi" pitchFamily="82" charset="0"/>
              </a:rPr>
              <a:t>Circo</a:t>
            </a:r>
            <a:endParaRPr lang="it-IT" sz="3600" b="1" dirty="0">
              <a:solidFill>
                <a:srgbClr val="C00000"/>
              </a:solidFill>
              <a:latin typeface="Gigi" pitchFamily="82" charset="0"/>
            </a:endParaRPr>
          </a:p>
        </p:txBody>
      </p:sp>
      <p:pic>
        <p:nvPicPr>
          <p:cNvPr id="12" name="Immagine 11" descr="A0E7RS7CAVHROHGCASZK4XSCAJ0YEU9CAXPDE2HCA3ORPVCCA7R4EX7CA9HKDPXCA13NPIACAOEE1HTCAM1GS4HCA7G6GHLCAX5UPS0CA4Q36GOCA8QROJNCABEE7ZMCAX2LD05CAIAAX2KCAUR8L3G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71538" y="1000108"/>
            <a:ext cx="2405978" cy="2143140"/>
          </a:xfrm>
          <a:prstGeom prst="rect">
            <a:avLst/>
          </a:prstGeom>
        </p:spPr>
      </p:pic>
      <p:sp>
        <p:nvSpPr>
          <p:cNvPr id="13" name="CasellaDiTesto 12"/>
          <p:cNvSpPr txBox="1"/>
          <p:nvPr/>
        </p:nvSpPr>
        <p:spPr>
          <a:xfrm>
            <a:off x="5004048" y="3645024"/>
            <a:ext cx="350046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b="1" dirty="0" smtClean="0"/>
              <a:t>Si porta dietro:</a:t>
            </a:r>
          </a:p>
          <a:p>
            <a:pPr>
              <a:buFont typeface="Arial" pitchFamily="34" charset="0"/>
              <a:buChar char="•"/>
            </a:pPr>
            <a:r>
              <a:rPr lang="it-IT" sz="2800" b="1" dirty="0" smtClean="0">
                <a:solidFill>
                  <a:srgbClr val="C00000"/>
                </a:solidFill>
              </a:rPr>
              <a:t> la casa</a:t>
            </a:r>
          </a:p>
          <a:p>
            <a:pPr>
              <a:buFont typeface="Arial" pitchFamily="34" charset="0"/>
              <a:buChar char="•"/>
            </a:pPr>
            <a:r>
              <a:rPr lang="it-IT" sz="2800" b="1" dirty="0">
                <a:solidFill>
                  <a:srgbClr val="C00000"/>
                </a:solidFill>
              </a:rPr>
              <a:t> </a:t>
            </a:r>
            <a:r>
              <a:rPr lang="it-IT" sz="2800" b="1" dirty="0" smtClean="0">
                <a:solidFill>
                  <a:srgbClr val="C00000"/>
                </a:solidFill>
              </a:rPr>
              <a:t>il lavoro</a:t>
            </a:r>
          </a:p>
          <a:p>
            <a:pPr>
              <a:buFont typeface="Arial" pitchFamily="34" charset="0"/>
              <a:buChar char="•"/>
            </a:pPr>
            <a:r>
              <a:rPr lang="it-IT" sz="2800" b="1" dirty="0">
                <a:solidFill>
                  <a:srgbClr val="C00000"/>
                </a:solidFill>
              </a:rPr>
              <a:t> </a:t>
            </a:r>
            <a:r>
              <a:rPr lang="it-IT" sz="2800" b="1" dirty="0" smtClean="0">
                <a:solidFill>
                  <a:srgbClr val="C00000"/>
                </a:solidFill>
              </a:rPr>
              <a:t>la famiglia</a:t>
            </a:r>
          </a:p>
          <a:p>
            <a:pPr>
              <a:buFont typeface="Arial" pitchFamily="34" charset="0"/>
              <a:buChar char="•"/>
            </a:pPr>
            <a:r>
              <a:rPr lang="it-IT" sz="2800" b="1" dirty="0" smtClean="0">
                <a:solidFill>
                  <a:srgbClr val="C00000"/>
                </a:solidFill>
              </a:rPr>
              <a:t> la storia</a:t>
            </a:r>
          </a:p>
          <a:p>
            <a:pPr>
              <a:buFont typeface="Arial" pitchFamily="34" charset="0"/>
              <a:buChar char="•"/>
            </a:pPr>
            <a:r>
              <a:rPr lang="it-IT" sz="2800" b="1" dirty="0" smtClean="0">
                <a:solidFill>
                  <a:srgbClr val="C00000"/>
                </a:solidFill>
              </a:rPr>
              <a:t> la religiosità</a:t>
            </a:r>
            <a:endParaRPr lang="it-IT" dirty="0">
              <a:solidFill>
                <a:srgbClr val="C00000"/>
              </a:solidFill>
            </a:endParaRPr>
          </a:p>
        </p:txBody>
      </p:sp>
      <p:pic>
        <p:nvPicPr>
          <p:cNvPr id="14" name="Immagine 13" descr="1265419427807108007road%20work%20Under%20Construction_svg_med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71538" y="928670"/>
            <a:ext cx="2636459" cy="2337661"/>
          </a:xfrm>
          <a:prstGeom prst="rect">
            <a:avLst/>
          </a:prstGeom>
        </p:spPr>
      </p:pic>
      <p:pic>
        <p:nvPicPr>
          <p:cNvPr id="15" name="Immagine 14" descr="jones_family_4.gif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357290" y="642918"/>
            <a:ext cx="2209297" cy="2689819"/>
          </a:xfrm>
          <a:prstGeom prst="rect">
            <a:avLst/>
          </a:prstGeom>
        </p:spPr>
      </p:pic>
      <p:pic>
        <p:nvPicPr>
          <p:cNvPr id="16" name="Immagine 15" descr="statuto (1).jp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14414" y="928670"/>
            <a:ext cx="2134546" cy="2611756"/>
          </a:xfrm>
          <a:prstGeom prst="rect">
            <a:avLst/>
          </a:prstGeom>
        </p:spPr>
      </p:pic>
      <p:pic>
        <p:nvPicPr>
          <p:cNvPr id="18" name="Immagine 17" descr="Prayer%20Clip%20Art.gif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31640" y="908720"/>
            <a:ext cx="1872208" cy="2398767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9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0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5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2000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114775-magic-marker-icon-animals-animal-snail.png"/>
          <p:cNvPicPr>
            <a:picLocks noChangeAspect="1"/>
          </p:cNvPicPr>
          <p:nvPr/>
        </p:nvPicPr>
        <p:blipFill>
          <a:blip r:embed="rId3" cstate="print"/>
          <a:srcRect l="7229" t="18073" r="8434" b="20482"/>
          <a:stretch>
            <a:fillRect/>
          </a:stretch>
        </p:blipFill>
        <p:spPr>
          <a:xfrm>
            <a:off x="0" y="3933056"/>
            <a:ext cx="3456384" cy="2518222"/>
          </a:xfrm>
          <a:prstGeom prst="rect">
            <a:avLst/>
          </a:prstGeom>
        </p:spPr>
      </p:pic>
      <p:grpSp>
        <p:nvGrpSpPr>
          <p:cNvPr id="3" name="Gruppo 10"/>
          <p:cNvGrpSpPr/>
          <p:nvPr/>
        </p:nvGrpSpPr>
        <p:grpSpPr>
          <a:xfrm>
            <a:off x="432048" y="4365104"/>
            <a:ext cx="1285884" cy="1285884"/>
            <a:chOff x="4071934" y="4000504"/>
            <a:chExt cx="1285884" cy="1285884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sp>
          <p:nvSpPr>
            <p:cNvPr id="4" name="Ovale 3"/>
            <p:cNvSpPr/>
            <p:nvPr/>
          </p:nvSpPr>
          <p:spPr>
            <a:xfrm>
              <a:off x="4071934" y="4000504"/>
              <a:ext cx="1285884" cy="128588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t-IT"/>
            </a:p>
          </p:txBody>
        </p:sp>
        <p:pic>
          <p:nvPicPr>
            <p:cNvPr id="5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214810" y="4143380"/>
              <a:ext cx="995737" cy="10010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6" name="Gruppo 9"/>
          <p:cNvGrpSpPr/>
          <p:nvPr/>
        </p:nvGrpSpPr>
        <p:grpSpPr>
          <a:xfrm>
            <a:off x="1440160" y="5373216"/>
            <a:ext cx="1285884" cy="1285884"/>
            <a:chOff x="1643042" y="3929066"/>
            <a:chExt cx="1285884" cy="1285884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sp>
          <p:nvSpPr>
            <p:cNvPr id="7" name="Ovale 6"/>
            <p:cNvSpPr/>
            <p:nvPr/>
          </p:nvSpPr>
          <p:spPr>
            <a:xfrm>
              <a:off x="1643042" y="3929066"/>
              <a:ext cx="1285884" cy="128588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t-IT"/>
            </a:p>
          </p:txBody>
        </p:sp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857356" y="4071942"/>
              <a:ext cx="929142" cy="9143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11" name="Immagine 10" descr="statuto (1)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47864" y="332656"/>
            <a:ext cx="1224136" cy="1497810"/>
          </a:xfrm>
          <a:prstGeom prst="rect">
            <a:avLst/>
          </a:prstGeom>
        </p:spPr>
      </p:pic>
      <p:sp>
        <p:nvSpPr>
          <p:cNvPr id="13" name="CasellaDiTesto 12"/>
          <p:cNvSpPr txBox="1"/>
          <p:nvPr/>
        </p:nvSpPr>
        <p:spPr>
          <a:xfrm>
            <a:off x="1331640" y="476672"/>
            <a:ext cx="19442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2400" b="1" dirty="0" smtClean="0"/>
              <a:t>LA STORIA</a:t>
            </a:r>
            <a:endParaRPr lang="it-IT" sz="2400" b="1" dirty="0"/>
          </a:p>
        </p:txBody>
      </p:sp>
      <p:sp>
        <p:nvSpPr>
          <p:cNvPr id="14" name="CasellaDiTesto 13"/>
          <p:cNvSpPr txBox="1"/>
          <p:nvPr/>
        </p:nvSpPr>
        <p:spPr>
          <a:xfrm>
            <a:off x="5796136" y="476672"/>
            <a:ext cx="27363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dirty="0" smtClean="0"/>
              <a:t>LA RELIGIOSITA’</a:t>
            </a:r>
            <a:endParaRPr lang="it-IT" sz="2400" b="1" dirty="0"/>
          </a:p>
        </p:txBody>
      </p:sp>
      <p:pic>
        <p:nvPicPr>
          <p:cNvPr id="15" name="Immagine 14" descr="Prayer%20Clip%20Art.g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16016" y="404664"/>
            <a:ext cx="1052019" cy="1347900"/>
          </a:xfrm>
          <a:prstGeom prst="rect">
            <a:avLst/>
          </a:prstGeom>
        </p:spPr>
      </p:pic>
      <p:sp>
        <p:nvSpPr>
          <p:cNvPr id="17" name="CasellaDiTesto 16"/>
          <p:cNvSpPr txBox="1"/>
          <p:nvPr/>
        </p:nvSpPr>
        <p:spPr>
          <a:xfrm>
            <a:off x="251520" y="908720"/>
            <a:ext cx="33123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err="1" smtClean="0"/>
              <a:t>Tertulliano</a:t>
            </a:r>
            <a:r>
              <a:rPr lang="it-IT" dirty="0" smtClean="0"/>
              <a:t> -“De </a:t>
            </a:r>
            <a:r>
              <a:rPr lang="it-IT" dirty="0" err="1" smtClean="0"/>
              <a:t>spectaculis</a:t>
            </a:r>
            <a:r>
              <a:rPr lang="it-IT" dirty="0" smtClean="0"/>
              <a:t>”: </a:t>
            </a:r>
          </a:p>
          <a:p>
            <a:r>
              <a:rPr lang="it-IT" dirty="0" smtClean="0"/>
              <a:t>gli spettacoli sono proibiti dalle Scritture - i cristiani ne  stiano ben lontani</a:t>
            </a:r>
            <a:endParaRPr lang="it-IT" dirty="0"/>
          </a:p>
        </p:txBody>
      </p:sp>
      <p:sp>
        <p:nvSpPr>
          <p:cNvPr id="18" name="CasellaDiTesto 17"/>
          <p:cNvSpPr txBox="1"/>
          <p:nvPr/>
        </p:nvSpPr>
        <p:spPr>
          <a:xfrm>
            <a:off x="251520" y="2132856"/>
            <a:ext cx="40324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/>
              <a:t>San Bernardo </a:t>
            </a:r>
            <a:r>
              <a:rPr lang="it-IT" dirty="0" smtClean="0"/>
              <a:t>: « </a:t>
            </a:r>
            <a:r>
              <a:rPr lang="it-IT" i="1" dirty="0" smtClean="0"/>
              <a:t>I trucchi dei giocolieri non piacciono a Dio » - </a:t>
            </a:r>
            <a:r>
              <a:rPr lang="it-IT" dirty="0" smtClean="0"/>
              <a:t>i saltimbanchi e i girovaghi sono sovvertitori del mondo e delle leggi di Dio. </a:t>
            </a:r>
            <a:endParaRPr lang="it-IT" dirty="0"/>
          </a:p>
        </p:txBody>
      </p:sp>
      <p:sp>
        <p:nvSpPr>
          <p:cNvPr id="19" name="CasellaDiTesto 18"/>
          <p:cNvSpPr txBox="1"/>
          <p:nvPr/>
        </p:nvSpPr>
        <p:spPr>
          <a:xfrm>
            <a:off x="323528" y="3429000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/>
              <a:t>CJC</a:t>
            </a:r>
            <a:r>
              <a:rPr lang="it-IT" dirty="0" smtClean="0"/>
              <a:t>: can 1071</a:t>
            </a:r>
            <a:endParaRPr lang="it-IT" dirty="0"/>
          </a:p>
        </p:txBody>
      </p:sp>
      <p:sp>
        <p:nvSpPr>
          <p:cNvPr id="21" name="CasellaDiTesto 20"/>
          <p:cNvSpPr txBox="1"/>
          <p:nvPr/>
        </p:nvSpPr>
        <p:spPr>
          <a:xfrm>
            <a:off x="5868144" y="980728"/>
            <a:ext cx="327585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it-IT" sz="2000" b="1" dirty="0" smtClean="0"/>
              <a:t> Segno di croce</a:t>
            </a:r>
          </a:p>
          <a:p>
            <a:pPr>
              <a:buFont typeface="Arial" pitchFamily="34" charset="0"/>
              <a:buChar char="•"/>
            </a:pPr>
            <a:r>
              <a:rPr lang="it-IT" sz="2000" b="1" dirty="0" smtClean="0"/>
              <a:t> Immagini sacre</a:t>
            </a:r>
          </a:p>
          <a:p>
            <a:pPr>
              <a:buFont typeface="Arial" pitchFamily="34" charset="0"/>
              <a:buChar char="•"/>
            </a:pPr>
            <a:r>
              <a:rPr lang="it-IT" sz="2000" b="1" dirty="0" smtClean="0"/>
              <a:t> Candele</a:t>
            </a:r>
          </a:p>
          <a:p>
            <a:pPr>
              <a:buFont typeface="Arial" pitchFamily="34" charset="0"/>
              <a:buChar char="•"/>
            </a:pPr>
            <a:r>
              <a:rPr lang="it-IT" sz="2000" b="1" dirty="0" smtClean="0"/>
              <a:t> Visita a santuari</a:t>
            </a:r>
          </a:p>
          <a:p>
            <a:pPr>
              <a:buFont typeface="Arial" pitchFamily="34" charset="0"/>
              <a:buChar char="•"/>
            </a:pPr>
            <a:r>
              <a:rPr lang="it-IT" sz="2000" b="1" dirty="0" smtClean="0"/>
              <a:t>  dire preghiere </a:t>
            </a:r>
            <a:r>
              <a:rPr lang="it-IT" sz="2000" i="1" dirty="0" smtClean="0"/>
              <a:t>(Preghiera)</a:t>
            </a:r>
          </a:p>
          <a:p>
            <a:pPr>
              <a:buFont typeface="Arial" pitchFamily="34" charset="0"/>
              <a:buChar char="•"/>
            </a:pPr>
            <a:r>
              <a:rPr lang="it-IT" sz="2000" b="1" dirty="0" smtClean="0"/>
              <a:t> Superstizione religiosa</a:t>
            </a:r>
          </a:p>
          <a:p>
            <a:pPr>
              <a:buFont typeface="Arial" pitchFamily="34" charset="0"/>
              <a:buChar char="•"/>
            </a:pPr>
            <a:r>
              <a:rPr lang="it-IT" sz="2000" b="1" dirty="0" smtClean="0"/>
              <a:t> </a:t>
            </a:r>
            <a:r>
              <a:rPr lang="it-IT" sz="2000" b="1" dirty="0" smtClean="0">
                <a:solidFill>
                  <a:srgbClr val="C00000"/>
                </a:solidFill>
              </a:rPr>
              <a:t>Culto dei Defunti</a:t>
            </a:r>
          </a:p>
        </p:txBody>
      </p:sp>
      <p:sp>
        <p:nvSpPr>
          <p:cNvPr id="20" name="Rettangolo 19"/>
          <p:cNvSpPr/>
          <p:nvPr/>
        </p:nvSpPr>
        <p:spPr>
          <a:xfrm>
            <a:off x="5796136" y="3573016"/>
            <a:ext cx="21602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b="1" dirty="0" smtClean="0"/>
              <a:t>quale percezione di </a:t>
            </a:r>
            <a:r>
              <a:rPr lang="it-IT" b="1" i="1" dirty="0" smtClean="0"/>
              <a:t>“Dio con loro” </a:t>
            </a:r>
            <a:r>
              <a:rPr lang="it-IT" b="1" dirty="0" smtClean="0"/>
              <a:t>?</a:t>
            </a:r>
            <a:endParaRPr lang="it-IT" b="1" dirty="0"/>
          </a:p>
        </p:txBody>
      </p:sp>
      <p:pic>
        <p:nvPicPr>
          <p:cNvPr id="23" name="Immagine 22" descr="padre.gif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572000" y="3501008"/>
            <a:ext cx="1104004" cy="1246063"/>
          </a:xfrm>
          <a:prstGeom prst="rect">
            <a:avLst/>
          </a:prstGeom>
        </p:spPr>
      </p:pic>
      <p:sp>
        <p:nvSpPr>
          <p:cNvPr id="22" name="CasellaDiTesto 21"/>
          <p:cNvSpPr txBox="1"/>
          <p:nvPr/>
        </p:nvSpPr>
        <p:spPr>
          <a:xfrm>
            <a:off x="5652120" y="4293096"/>
            <a:ext cx="32403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Quella della loro </a:t>
            </a:r>
            <a:r>
              <a:rPr lang="it-IT" b="1" dirty="0" smtClean="0"/>
              <a:t>storia</a:t>
            </a:r>
            <a:r>
              <a:rPr lang="it-IT" dirty="0" smtClean="0"/>
              <a:t>, della loro </a:t>
            </a:r>
            <a:r>
              <a:rPr lang="it-IT" b="1" dirty="0" smtClean="0"/>
              <a:t>tradizione familiare </a:t>
            </a:r>
            <a:r>
              <a:rPr lang="it-IT" dirty="0" smtClean="0"/>
              <a:t>… trascinata con fatica</a:t>
            </a:r>
            <a:endParaRPr lang="it-IT" dirty="0"/>
          </a:p>
        </p:txBody>
      </p:sp>
      <p:sp>
        <p:nvSpPr>
          <p:cNvPr id="24" name="CasellaDiTesto 23"/>
          <p:cNvSpPr txBox="1"/>
          <p:nvPr/>
        </p:nvSpPr>
        <p:spPr>
          <a:xfrm>
            <a:off x="4572000" y="5301208"/>
            <a:ext cx="457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/>
              <a:t>la fede </a:t>
            </a:r>
            <a:r>
              <a:rPr lang="it-IT" dirty="0" smtClean="0"/>
              <a:t>non può essere lasciata a se stessa, deve essere alimentata, nutrita, </a:t>
            </a:r>
            <a:r>
              <a:rPr lang="it-IT" dirty="0" err="1" smtClean="0"/>
              <a:t>coscientizzata</a:t>
            </a:r>
            <a:endParaRPr lang="it-IT" dirty="0"/>
          </a:p>
        </p:txBody>
      </p:sp>
      <p:sp>
        <p:nvSpPr>
          <p:cNvPr id="25" name="CasellaDiTesto 24"/>
          <p:cNvSpPr txBox="1"/>
          <p:nvPr/>
        </p:nvSpPr>
        <p:spPr>
          <a:xfrm>
            <a:off x="4572000" y="6021288"/>
            <a:ext cx="43924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ha bisogno di una comunità in cui la Parola è ascoltata e celebrata</a:t>
            </a:r>
            <a:endParaRPr lang="it-IT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7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0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0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000"/>
                            </p:stCondLst>
                            <p:childTnLst>
                              <p:par>
                                <p:cTn id="62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2000" fill="hold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2000" fill="hold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2000" fill="hold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2000" fill="hold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000"/>
                            </p:stCondLst>
                            <p:childTnLst>
                              <p:par>
                                <p:cTn id="72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2000" fill="hold"/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2000" fill="hold"/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0"/>
                            </p:stCondLst>
                            <p:childTnLst>
                              <p:par>
                                <p:cTn id="77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2000" fill="hold"/>
                                        <p:tgtEl>
                                          <p:spTgt spid="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2000" fill="hold"/>
                                        <p:tgtEl>
                                          <p:spTgt spid="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2000"/>
                            </p:stCondLst>
                            <p:childTnLst>
                              <p:par>
                                <p:cTn id="82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2000" fill="hold"/>
                                        <p:tgtEl>
                                          <p:spTgt spid="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2000" fill="hold"/>
                                        <p:tgtEl>
                                          <p:spTgt spid="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7" grpId="0"/>
      <p:bldP spid="18" grpId="0"/>
      <p:bldP spid="19" grpId="0"/>
      <p:bldP spid="20" grpId="0"/>
      <p:bldP spid="22" grpId="0"/>
      <p:bldP spid="24" grpId="0"/>
      <p:bldP spid="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4572000" y="2132856"/>
            <a:ext cx="4320480" cy="3277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sz="900" dirty="0" smtClean="0"/>
          </a:p>
          <a:p>
            <a:r>
              <a:rPr lang="it-IT" dirty="0" smtClean="0"/>
              <a:t>La chiesa è diventata così stabile e  così legata ad un territorio che avrebbe la necessità di un </a:t>
            </a:r>
            <a:r>
              <a:rPr lang="it-IT" b="1" dirty="0" smtClean="0"/>
              <a:t>confronto con il mondo nomade</a:t>
            </a:r>
            <a:r>
              <a:rPr lang="it-IT" dirty="0" smtClean="0"/>
              <a:t>. </a:t>
            </a:r>
          </a:p>
          <a:p>
            <a:endParaRPr lang="it-IT" sz="900" dirty="0" smtClean="0"/>
          </a:p>
          <a:p>
            <a:r>
              <a:rPr lang="it-IT" dirty="0" smtClean="0"/>
              <a:t>La Gente del Viaggio non ha una forza tale da essere </a:t>
            </a:r>
            <a:r>
              <a:rPr lang="it-IT" b="1" dirty="0" smtClean="0"/>
              <a:t>“profetica” </a:t>
            </a:r>
            <a:r>
              <a:rPr lang="it-IT" dirty="0" smtClean="0"/>
              <a:t>al mondo ecclesiale. </a:t>
            </a:r>
          </a:p>
          <a:p>
            <a:endParaRPr lang="it-IT" sz="900" dirty="0" smtClean="0"/>
          </a:p>
          <a:p>
            <a:r>
              <a:rPr lang="it-IT" dirty="0" smtClean="0"/>
              <a:t>Chi vive  l’esperienza quotidiana dell’</a:t>
            </a:r>
            <a:r>
              <a:rPr lang="it-IT" b="1" dirty="0" smtClean="0"/>
              <a:t>Esodo</a:t>
            </a:r>
            <a:r>
              <a:rPr lang="it-IT" dirty="0" smtClean="0"/>
              <a:t> avrebbe molto da dire ad una Chiesa che trae le sue radici nell’esperienza di fede di un popolo nomade</a:t>
            </a:r>
          </a:p>
        </p:txBody>
      </p:sp>
      <p:pic>
        <p:nvPicPr>
          <p:cNvPr id="4" name="Immagine 3" descr="ORAR-XSA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1" y="188640"/>
            <a:ext cx="2160240" cy="2779801"/>
          </a:xfrm>
          <a:prstGeom prst="rect">
            <a:avLst/>
          </a:prstGeom>
        </p:spPr>
      </p:pic>
      <p:grpSp>
        <p:nvGrpSpPr>
          <p:cNvPr id="5" name="Gruppo 10"/>
          <p:cNvGrpSpPr/>
          <p:nvPr/>
        </p:nvGrpSpPr>
        <p:grpSpPr>
          <a:xfrm rot="20858042">
            <a:off x="2051720" y="1340768"/>
            <a:ext cx="1285884" cy="1285884"/>
            <a:chOff x="4071934" y="4000504"/>
            <a:chExt cx="1285884" cy="1285884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sp>
          <p:nvSpPr>
            <p:cNvPr id="6" name="Ovale 5"/>
            <p:cNvSpPr/>
            <p:nvPr/>
          </p:nvSpPr>
          <p:spPr>
            <a:xfrm>
              <a:off x="4071934" y="4000504"/>
              <a:ext cx="1285884" cy="128588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t-IT"/>
            </a:p>
          </p:txBody>
        </p:sp>
        <p:pic>
          <p:nvPicPr>
            <p:cNvPr id="7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214810" y="4143380"/>
              <a:ext cx="995737" cy="10010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8" name="Gruppo 9"/>
          <p:cNvGrpSpPr/>
          <p:nvPr/>
        </p:nvGrpSpPr>
        <p:grpSpPr>
          <a:xfrm rot="893341">
            <a:off x="755576" y="1916832"/>
            <a:ext cx="1285884" cy="1285884"/>
            <a:chOff x="1643042" y="3929066"/>
            <a:chExt cx="1285884" cy="1285884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sp>
          <p:nvSpPr>
            <p:cNvPr id="9" name="Ovale 8"/>
            <p:cNvSpPr/>
            <p:nvPr/>
          </p:nvSpPr>
          <p:spPr>
            <a:xfrm>
              <a:off x="1643042" y="3929066"/>
              <a:ext cx="1285884" cy="128588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t-IT"/>
            </a:p>
          </p:txBody>
        </p:sp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857356" y="4071942"/>
              <a:ext cx="929142" cy="9143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11" name="CasellaDiTesto 10"/>
          <p:cNvSpPr txBox="1"/>
          <p:nvPr/>
        </p:nvSpPr>
        <p:spPr>
          <a:xfrm>
            <a:off x="4572000" y="188640"/>
            <a:ext cx="4320480" cy="1865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it-IT" sz="3200" b="1" i="1" dirty="0" smtClean="0">
                <a:solidFill>
                  <a:schemeClr val="accent2">
                    <a:lumMod val="75000"/>
                  </a:schemeClr>
                </a:solidFill>
              </a:rPr>
              <a:t>La gente del viaggio per la Chiesa è marginale e questa </a:t>
            </a:r>
            <a:r>
              <a:rPr lang="it-IT" sz="3200" b="1" i="1" smtClean="0">
                <a:solidFill>
                  <a:schemeClr val="accent2">
                    <a:lumMod val="75000"/>
                  </a:schemeClr>
                </a:solidFill>
              </a:rPr>
              <a:t>è marginale alla </a:t>
            </a:r>
            <a:r>
              <a:rPr lang="it-IT" sz="3200" b="1" i="1" dirty="0" smtClean="0">
                <a:solidFill>
                  <a:schemeClr val="accent2">
                    <a:lumMod val="75000"/>
                  </a:schemeClr>
                </a:solidFill>
              </a:rPr>
              <a:t>Chiesa</a:t>
            </a:r>
            <a:endParaRPr lang="it-IT" sz="32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2" name="CasellaDiTesto 11"/>
          <p:cNvSpPr txBox="1"/>
          <p:nvPr/>
        </p:nvSpPr>
        <p:spPr>
          <a:xfrm>
            <a:off x="251520" y="3573016"/>
            <a:ext cx="417646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dirty="0" smtClean="0">
                <a:solidFill>
                  <a:schemeClr val="accent2">
                    <a:lumMod val="75000"/>
                  </a:schemeClr>
                </a:solidFill>
              </a:rPr>
              <a:t>Ufficio Pastorale Nazionale per i </a:t>
            </a:r>
            <a:r>
              <a:rPr lang="it-IT" sz="2400" b="1" dirty="0" err="1" smtClean="0">
                <a:solidFill>
                  <a:schemeClr val="accent2">
                    <a:lumMod val="75000"/>
                  </a:schemeClr>
                </a:solidFill>
              </a:rPr>
              <a:t>Fieranti</a:t>
            </a:r>
            <a:r>
              <a:rPr lang="it-IT" sz="2400" b="1" dirty="0" smtClean="0">
                <a:solidFill>
                  <a:schemeClr val="accent2">
                    <a:lumMod val="75000"/>
                  </a:schemeClr>
                </a:solidFill>
              </a:rPr>
              <a:t> e Circensi</a:t>
            </a:r>
          </a:p>
          <a:p>
            <a:endParaRPr lang="it-IT" sz="9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it-IT" sz="2400" b="1" dirty="0" smtClean="0">
                <a:solidFill>
                  <a:schemeClr val="bg2">
                    <a:lumMod val="25000"/>
                  </a:schemeClr>
                </a:solidFill>
              </a:rPr>
              <a:t>Operatori pastorali (preti, diaconi, religiosi, laici)</a:t>
            </a:r>
          </a:p>
          <a:p>
            <a:endParaRPr lang="it-IT" sz="9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it-IT" sz="2400" b="1" dirty="0" smtClean="0">
                <a:solidFill>
                  <a:schemeClr val="accent2">
                    <a:lumMod val="75000"/>
                  </a:schemeClr>
                </a:solidFill>
              </a:rPr>
              <a:t>qualche celebrazione  di vescovi</a:t>
            </a:r>
            <a:endParaRPr lang="it-IT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3" name="CasellaDiTesto 12"/>
          <p:cNvSpPr txBox="1"/>
          <p:nvPr/>
        </p:nvSpPr>
        <p:spPr>
          <a:xfrm>
            <a:off x="5364088" y="5589240"/>
            <a:ext cx="34563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i="1" dirty="0" smtClean="0">
                <a:solidFill>
                  <a:schemeClr val="bg2">
                    <a:lumMod val="25000"/>
                  </a:schemeClr>
                </a:solidFill>
              </a:rPr>
              <a:t>Cristo stesso ha detto di non avere né un nido, né una tana come gli uccelli e le volpi</a:t>
            </a:r>
            <a:r>
              <a:rPr lang="it-IT" b="1" dirty="0" smtClean="0">
                <a:solidFill>
                  <a:schemeClr val="bg2">
                    <a:lumMod val="25000"/>
                  </a:schemeClr>
                </a:solidFill>
              </a:rPr>
              <a:t>.</a:t>
            </a:r>
          </a:p>
        </p:txBody>
      </p:sp>
      <p:pic>
        <p:nvPicPr>
          <p:cNvPr id="15" name="Immagine 14" descr="spring_clipart_nest_chicks.g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23928" y="5445224"/>
            <a:ext cx="1368152" cy="1176611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</p:bld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587</TotalTime>
  <Words>900</Words>
  <Application>Microsoft Office PowerPoint</Application>
  <PresentationFormat>Presentazione su schermo (4:3)</PresentationFormat>
  <Paragraphs>99</Paragraphs>
  <Slides>14</Slides>
  <Notes>14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14</vt:i4>
      </vt:variant>
    </vt:vector>
  </HeadingPairs>
  <TitlesOfParts>
    <vt:vector size="15" baseType="lpstr">
      <vt:lpstr>Tema di Office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Utente Windows</dc:creator>
  <cp:lastModifiedBy>Utente Windows</cp:lastModifiedBy>
  <cp:revision>81</cp:revision>
  <dcterms:created xsi:type="dcterms:W3CDTF">2010-06-24T14:46:14Z</dcterms:created>
  <dcterms:modified xsi:type="dcterms:W3CDTF">2010-08-04T14:44:12Z</dcterms:modified>
</cp:coreProperties>
</file>